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75" r:id="rId3"/>
    <p:sldId id="277" r:id="rId4"/>
    <p:sldId id="279" r:id="rId5"/>
    <p:sldId id="280" r:id="rId6"/>
    <p:sldId id="289" r:id="rId7"/>
    <p:sldId id="281" r:id="rId8"/>
    <p:sldId id="282" r:id="rId9"/>
    <p:sldId id="283" r:id="rId10"/>
    <p:sldId id="284" r:id="rId11"/>
    <p:sldId id="285" r:id="rId12"/>
    <p:sldId id="286" r:id="rId13"/>
    <p:sldId id="300" r:id="rId14"/>
    <p:sldId id="294" r:id="rId15"/>
    <p:sldId id="293" r:id="rId16"/>
    <p:sldId id="295" r:id="rId17"/>
    <p:sldId id="298" r:id="rId18"/>
    <p:sldId id="304" r:id="rId19"/>
    <p:sldId id="297" r:id="rId20"/>
    <p:sldId id="296" r:id="rId21"/>
    <p:sldId id="302" r:id="rId22"/>
    <p:sldId id="303" r:id="rId23"/>
    <p:sldId id="305" r:id="rId24"/>
    <p:sldId id="306" r:id="rId25"/>
    <p:sldId id="307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Objects="1">
      <p:cViewPr>
        <p:scale>
          <a:sx n="77" d="100"/>
          <a:sy n="77" d="100"/>
        </p:scale>
        <p:origin x="-13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BB38-293D-C74D-8740-500FDDD4992A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ACB1-21D7-1746-8260-25816846117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2978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80DD-92F5-CA4D-A88B-28348759CCE2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A975-C649-4D41-99EF-9C7C4B331AF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790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1368-519E-FB46-AF02-03D57B60810F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D969-ED1B-4644-94F8-31CA2F1A8AA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2504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9389-D8C9-D142-85A8-6AD84EA7E875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6CA2-E9B7-EB49-A8C2-B4CF9732757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8611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9861-39BD-2840-98D6-BC3EA43EF5BD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B1BC-2209-1643-8EB2-DEC97DDD646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975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33F1-29C2-E241-96C7-790D0902A0D7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8822-3262-4E4E-B419-44590ADF1BA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0691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8505-3D07-4F4C-A01A-13583616302F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C9B1-2EC5-484C-93A5-D35CC5D8A02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619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5918-339C-CB42-8CE8-761730079064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D355-AA15-5649-B101-51F5294A4BA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8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7568-BA6C-A549-8DD9-003F1537E4EF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2ACD-187F-8B4D-9621-01547120363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0505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9876-6345-1E47-8ECF-E59168FB6CFC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1E68-13E9-1048-9CEE-A4FD4290B40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460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37BF-0643-7C4F-868A-CDFFEE65C4A7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0800-300C-9E4B-88A2-A43A968D121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46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2ACE-6E17-4F40-8C19-8BE84DF1EE9D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41D0-EDF5-684F-9071-28897409596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486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5E23-2973-CB44-A21E-0BE152FB457F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BD6A-31D6-C849-AD38-DD1A0A230A3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7141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9CA7-727F-634C-8A2D-E2223A2FC126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4B25-7A8B-1345-951A-25427026BA4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5756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4486-BAE5-CF41-9C4D-0630A7CE3F5A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0340-FFC5-4B4D-98BE-79388B713FF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839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3897-A5F8-1442-9B90-0466F8439550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1A97-D566-4441-AD7C-71FDB79506C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879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A62F-A029-BF48-9C59-932FD1EC7E03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33AE-1D91-254E-843D-21AC76BE6DD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718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43C1-E487-4B4B-B105-B648DF94D616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3E3C-3EC8-624A-9FE0-0C3C650DFB6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311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C99C-5665-C544-972C-494AC4CC7D39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07F2-A5A3-F149-A6BA-6559AB8DCCE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342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FC00-DD27-0E4A-B7B1-49B9C6C5ED64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7A9D-5868-AA45-9581-6BB046334BA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0799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B080-8BF0-DF4F-8764-107AD6E4EE22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8A67-53CB-4446-B6EC-2127B37F837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2766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E814-446E-F146-B0F3-7BF9238A4F00}" type="datetimeFigureOut">
              <a:rPr lang="pt-BR" altLang="en-US"/>
              <a:pPr>
                <a:defRPr/>
              </a:pPr>
              <a:t>13/06/2017</a:t>
            </a:fld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73D9-A66E-6146-85BB-17930ED0785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533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1BC47FB-A737-DA44-9D00-5C20CF73F7CD}" type="datetimeFigureOut">
              <a:rPr lang="pt-BR" altLang="en-US"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13/06/2017</a:t>
            </a:fld>
            <a:endParaRPr lang="pt-BR" altLang="en-US">
              <a:ea typeface="ＭＳ Ｐゴシック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BEF88B-B792-3B4E-93AC-71B675FF5A73}" type="slidenum">
              <a:rPr lang="pt-BR" altLang="en-US"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69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F83E5D-682B-1742-B5F6-0F4737C2AB93}" type="datetimeFigureOut">
              <a:rPr lang="pt-BR" altLang="en-US"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13/06/2017</a:t>
            </a:fld>
            <a:endParaRPr lang="pt-BR" altLang="en-US">
              <a:ea typeface="ＭＳ Ｐゴシック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C50C10-B47D-7E45-B57B-E91AED71C67C}" type="slidenum">
              <a:rPr lang="pt-BR" altLang="en-US"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4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323528" y="2583656"/>
            <a:ext cx="8640960" cy="1470025"/>
          </a:xfrm>
        </p:spPr>
        <p:txBody>
          <a:bodyPr/>
          <a:lstStyle/>
          <a:p>
            <a:pPr eaLnBrk="1" hangingPunct="1"/>
            <a:r>
              <a:rPr lang="pt-BR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Escola de Educação Física, Fisioterapia e Terapia Ocupacional</a:t>
            </a:r>
            <a:endParaRPr lang="pt-B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ubtítulo 2"/>
          <p:cNvSpPr>
            <a:spLocks noGrp="1"/>
          </p:cNvSpPr>
          <p:nvPr>
            <p:ph type="subTitle" idx="1"/>
          </p:nvPr>
        </p:nvSpPr>
        <p:spPr>
          <a:xfrm>
            <a:off x="857224" y="3857628"/>
            <a:ext cx="7572428" cy="936104"/>
          </a:xfrm>
        </p:spPr>
        <p:txBody>
          <a:bodyPr/>
          <a:lstStyle/>
          <a:p>
            <a:pPr eaLnBrk="1" hangingPunct="1"/>
            <a:r>
              <a:rPr lang="pt-BR" altLang="en-US" sz="2800" dirty="0" smtClean="0">
                <a:solidFill>
                  <a:schemeClr val="bg1"/>
                </a:solidFill>
              </a:rPr>
              <a:t>Proposta da Chapa 2 para Direção e Vice-direção </a:t>
            </a:r>
          </a:p>
          <a:p>
            <a:pPr eaLnBrk="1" hangingPunct="1"/>
            <a:r>
              <a:rPr lang="pt-BR" altLang="en-US" sz="2800" dirty="0" smtClean="0">
                <a:solidFill>
                  <a:schemeClr val="bg1"/>
                </a:solidFill>
              </a:rPr>
              <a:t>Gestão 2017 a 2021</a:t>
            </a:r>
            <a:endParaRPr lang="pt-BR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entrada - Fo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86" y="116632"/>
            <a:ext cx="6775028" cy="2445139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4500562" y="5214950"/>
            <a:ext cx="46434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Prof. Gustavo Pereira </a:t>
            </a:r>
            <a:r>
              <a:rPr kumimoji="0" lang="pt-B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Côrtes</a:t>
            </a:r>
            <a:endParaRPr kumimoji="0" lang="pt-B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altLang="en-US" sz="2400" dirty="0" err="1" smtClean="0">
                <a:solidFill>
                  <a:schemeClr val="bg1"/>
                </a:solidFill>
                <a:ea typeface="ＭＳ Ｐゴシック" charset="-128"/>
              </a:rPr>
              <a:t>Profa</a:t>
            </a:r>
            <a:r>
              <a:rPr lang="pt-BR" altLang="en-US" sz="2400" dirty="0" smtClean="0">
                <a:solidFill>
                  <a:schemeClr val="bg1"/>
                </a:solidFill>
                <a:ea typeface="ＭＳ Ｐゴシック" charset="-128"/>
              </a:rPr>
              <a:t>. Lygia </a:t>
            </a:r>
            <a:r>
              <a:rPr lang="pt-BR" altLang="en-US" sz="2400" dirty="0" err="1" smtClean="0">
                <a:solidFill>
                  <a:schemeClr val="bg1"/>
                </a:solidFill>
                <a:ea typeface="ＭＳ Ｐゴシック" charset="-128"/>
              </a:rPr>
              <a:t>Paccini</a:t>
            </a:r>
            <a:r>
              <a:rPr lang="pt-BR" altLang="en-US" sz="2400" dirty="0" smtClean="0">
                <a:solidFill>
                  <a:schemeClr val="bg1"/>
                </a:solidFill>
                <a:ea typeface="ＭＳ Ｐゴシック" charset="-128"/>
              </a:rPr>
              <a:t> Lustosa</a:t>
            </a:r>
            <a:endParaRPr kumimoji="0" lang="pt-B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Escola em Números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3600400"/>
          </a:xfrm>
        </p:spPr>
        <p:txBody>
          <a:bodyPr/>
          <a:lstStyle/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à Comunidade 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(dados fornecidos pela atual Direção)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Cursos de Extensão Formativos = 2.000 pessoas/ ano 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Física Supervisionada= 2.000 pessoas/ ano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(sociais, educacionais, assistenciais e culturais) = 7.000 pessoas/ ano</a:t>
            </a:r>
          </a:p>
          <a:p>
            <a:pPr algn="ctr">
              <a:spcAft>
                <a:spcPts val="1800"/>
              </a:spcAft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aproximado de 11.000 pessoas/ ano atendidas na EEFFTO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somos nós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857364"/>
            <a:ext cx="9001156" cy="47251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Candidato a Diretor: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Gustavo Pereira Côrtes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Professor  Adjunto </a:t>
            </a: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do </a:t>
            </a: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Departamento de Educação </a:t>
            </a: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Física/ Chefe do DEF - 2014 - 2018</a:t>
            </a:r>
            <a:endParaRPr lang="pt-BR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Candidata </a:t>
            </a: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Vice-Diretora: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Lygia Paccini Lustosa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Professora Adjunta </a:t>
            </a: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</a:t>
            </a:r>
            <a:r>
              <a:rPr lang="pt-B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Departamento de </a:t>
            </a: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Fisioterapia/ Chefe do DFIT - 2016 -2018</a:t>
            </a:r>
            <a:endParaRPr lang="pt-BR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3600"/>
              </a:spcAft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964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Trajetórias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857364"/>
            <a:ext cx="8858312" cy="4725144"/>
          </a:xfrm>
        </p:spPr>
        <p:txBody>
          <a:bodyPr/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Chefes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departamentos;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eleitos da EEFFTO no Conselho Universitário, gestão 2016 a 2018;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Atuações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nos colegiados de graduação e pós-graduação (Ciências da Reabilitação, Lazer e a partir de agosto, no Mestrado profissional em Educação Física Escolar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CENEX ( 2004 a 2008)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 de curso em outra IES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UniBH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participativa</a:t>
            </a:r>
          </a:p>
        </p:txBody>
      </p:sp>
    </p:spTree>
    <p:extLst>
      <p:ext uri="{BB962C8B-B14F-4D97-AF65-F5344CB8AC3E}">
        <p14:creationId xmlns:p14="http://schemas.microsoft.com/office/powerpoint/2010/main" val="15857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8312" cy="1143000"/>
          </a:xfrm>
        </p:spPr>
        <p:txBody>
          <a:bodyPr/>
          <a:lstStyle/>
          <a:p>
            <a:pPr eaLnBrk="1" hangingPunct="1"/>
            <a:r>
              <a:rPr lang="pt-B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Estrutura Administrativa da EEFFTO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9" y="1181119"/>
            <a:ext cx="9001155" cy="4962525"/>
          </a:xfrm>
        </p:spPr>
      </p:pic>
    </p:spTree>
    <p:extLst>
      <p:ext uri="{BB962C8B-B14F-4D97-AF65-F5344CB8AC3E}">
        <p14:creationId xmlns:p14="http://schemas.microsoft.com/office/powerpoint/2010/main" val="625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EEFFTO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857364"/>
            <a:ext cx="8858312" cy="3888432"/>
          </a:xfrm>
        </p:spPr>
        <p:txBody>
          <a:bodyPr/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Fundada em 1953, pela fusão da Escola de Educação Física do Estado de Minas Gerais e da Escola de Educação Física das Faculdades Católicas.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Incorporada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UFMG pelo Decreto-Lei nº 997 de 21 de outubro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Congregação foi instalada em 1973.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de 1976, foram criados os cursos de Fisioterapia e de Terapia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Ocupacional,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que houvesse alteração em sua denominação, que continuou a ser Escola de Educação Física, EEF.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 depois, após embates e discussões, o nome passou a ser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EEFFTO.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600"/>
              </a:spcAft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3111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Papel da EEFFTO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785926"/>
            <a:ext cx="8858312" cy="396044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de </a:t>
            </a: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4 cursos ( licenciatura e Bacharelado em Educação Física, bacharelado em Fisioterapia e Terapia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Ocupacional);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Formação de pesquisadores e docentes capacitados nas áreas de Ciências do Esporte, Ciências da Reabilitação e Estudos do Lazer,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agosto início 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formação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Mestres profissionais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Educação Física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Escolar.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Atende,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por meio de cursos de extensão, diversos setores da sociedade nas áreas da saúde,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lazer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dos esportes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2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7251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Ensino – Graduação e Pós-Graduação: </a:t>
            </a:r>
            <a:r>
              <a:rPr lang="pt-BR" sz="2400" dirty="0" smtClean="0">
                <a:latin typeface="Times New Roman"/>
                <a:ea typeface="Calibri"/>
              </a:rPr>
              <a:t>A </a:t>
            </a:r>
            <a:r>
              <a:rPr lang="pt-BR" sz="2400" dirty="0">
                <a:latin typeface="Times New Roman"/>
                <a:ea typeface="Calibri"/>
              </a:rPr>
              <a:t>EEFFTO possui um quadro de professores </a:t>
            </a:r>
            <a:r>
              <a:rPr lang="pt-BR" sz="2400" dirty="0" smtClean="0">
                <a:latin typeface="Times New Roman"/>
                <a:ea typeface="Calibri"/>
              </a:rPr>
              <a:t>e de funcionários que possibilitam uma </a:t>
            </a:r>
            <a:r>
              <a:rPr lang="pt-BR" sz="2400" dirty="0">
                <a:latin typeface="Times New Roman"/>
                <a:ea typeface="Calibri"/>
              </a:rPr>
              <a:t>formação de referencia do nosso aluno, necessitando apenas de políticas de apoio para todos os Cursos</a:t>
            </a:r>
            <a:r>
              <a:rPr lang="pt-BR" sz="2400" dirty="0" smtClean="0">
                <a:latin typeface="Times New Roman"/>
                <a:ea typeface="Calibri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  <a:ea typeface="Calibri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</a:rPr>
              <a:t>Na Graduação, os Departamentos de Fisioterapia ( 2017) e Terapia Ocupacional  ( 2010) fizeram suas reformas no currículo.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 smtClean="0">
              <a:latin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</a:rPr>
              <a:t>Na Educação Física, o NDE está em fase de construção da proposta. E conta com o apoio do DEF em todos os aspectos.</a:t>
            </a:r>
          </a:p>
          <a:p>
            <a:pPr marL="0" lvl="0" indent="0">
              <a:spcAft>
                <a:spcPts val="3600"/>
              </a:spcAft>
              <a:buNone/>
            </a:pPr>
            <a:endParaRPr lang="pt-BR" sz="2000" dirty="0" smtClean="0"/>
          </a:p>
          <a:p>
            <a:pPr marL="0" lvl="0" indent="0">
              <a:spcAft>
                <a:spcPts val="3600"/>
              </a:spcAft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42844" y="836613"/>
            <a:ext cx="8858312" cy="1143000"/>
          </a:xfrm>
        </p:spPr>
        <p:txBody>
          <a:bodyPr/>
          <a:lstStyle/>
          <a:p>
            <a:pPr eaLnBrk="1" hangingPunct="1"/>
            <a:r>
              <a:rPr lang="pt-BR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– Graduação e Pós-Graduação</a:t>
            </a:r>
            <a:endParaRPr lang="pt-BR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000240"/>
            <a:ext cx="8858312" cy="4725144"/>
          </a:xfrm>
        </p:spPr>
        <p:txBody>
          <a:bodyPr/>
          <a:lstStyle/>
          <a:p>
            <a:pPr marL="0" lvl="0" indent="0">
              <a:spcAft>
                <a:spcPts val="3600"/>
              </a:spcAft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Apoio às atividades colegiadas dos colegiados de Graduação e Pós-Graduação: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Os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colegiados de Graduação e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Pós-graduação apresentam, através de suas câmaras,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processos internos deliberativos. Todos os seus coordenadores estão também presentes na Congregação desta EEFFTO. As rotinas internas de cada unidade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acadêmica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tem suas próprias decisões. Discussões maiores, por exemplo, como reformas de currículos, aprovação de financiamentos  para projetos de pesquisa,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são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aprovados em reuniões no órgão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máximo desta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escola. Outras grandes discussões, como foi a criação do CTE e a sua situação como órgão complementar da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EEFFTO são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definidos na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Congregação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 aprovados no </a:t>
            </a:r>
            <a:r>
              <a:rPr lang="pt-BR" sz="2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Conselho </a:t>
            </a:r>
            <a:r>
              <a:rPr lang="pt-BR" sz="2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Universitário, órgão máximo deliberativo da UFMG. </a:t>
            </a:r>
            <a:endParaRPr lang="pt-BR" sz="2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0" lvl="0" indent="0">
              <a:spcAft>
                <a:spcPts val="3600"/>
              </a:spcAft>
              <a:buNone/>
            </a:pPr>
            <a:endParaRPr lang="pt-BR" sz="2000" dirty="0" smtClean="0"/>
          </a:p>
          <a:p>
            <a:pPr marL="0" lvl="0" indent="0">
              <a:spcAft>
                <a:spcPts val="3600"/>
              </a:spcAft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</a:rPr>
              <a:t>Desafios - Extensão</a:t>
            </a:r>
            <a:endParaRPr lang="pt-BR" altLang="en-US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32856"/>
            <a:ext cx="8715436" cy="4725144"/>
          </a:xfrm>
        </p:spPr>
        <p:txBody>
          <a:bodyPr/>
          <a:lstStyle/>
          <a:p>
            <a:pPr lvl="0">
              <a:buNone/>
            </a:pPr>
            <a:r>
              <a:rPr lang="pt-B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Cenex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Criado </a:t>
            </a:r>
            <a:r>
              <a:rPr lang="pt-BR" sz="2400" dirty="0">
                <a:solidFill>
                  <a:prstClr val="black"/>
                </a:solidFill>
              </a:rPr>
              <a:t>em </a:t>
            </a:r>
            <a:r>
              <a:rPr lang="pt-BR" sz="2400" dirty="0" smtClean="0">
                <a:solidFill>
                  <a:prstClr val="black"/>
                </a:solidFill>
              </a:rPr>
              <a:t>1978;</a:t>
            </a: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Cursos </a:t>
            </a:r>
            <a:r>
              <a:rPr lang="pt-BR" sz="2400" dirty="0">
                <a:solidFill>
                  <a:prstClr val="black"/>
                </a:solidFill>
              </a:rPr>
              <a:t>informativos direcionados à melhoria da saúde da população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Programas </a:t>
            </a:r>
            <a:r>
              <a:rPr lang="pt-BR" sz="2400" dirty="0">
                <a:solidFill>
                  <a:prstClr val="black"/>
                </a:solidFill>
              </a:rPr>
              <a:t>de reabilitação e de educação física atendem aproximadamente 4500 pacientes e seus familiares a cada ano</a:t>
            </a:r>
            <a:r>
              <a:rPr lang="pt-BR" sz="2400" dirty="0" smtClean="0">
                <a:solidFill>
                  <a:prstClr val="black"/>
                </a:solidFill>
              </a:rPr>
              <a:t>.  Mudança da resolução 10/95.</a:t>
            </a: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Problemas de funcionamento das rotinas; Definição dos papéis, Central de Eventos e Órgão de comunicação.</a:t>
            </a: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Inserção na Congregação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no NAPq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32856"/>
            <a:ext cx="8786874" cy="432048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NAPq: 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Núcleo de Assessoramento à Pesquisa da Escola de Educação Física, Fisioterapia e Terapia 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Ocupacional/ UFMG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NAPq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360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Projetos atuais: Encontros com a Ciência e a prática Profissional; Projeto de Workshops e Semana da Pesquisa e da Extensão na EEFFTO (uma semana antes da SIC)</a:t>
            </a:r>
          </a:p>
          <a:p>
            <a:pPr>
              <a:spcAft>
                <a:spcPts val="360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Inserção na Congregação.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008000"/>
                </a:solidFill>
              </a:rPr>
              <a:t>Infraestrutura atual </a:t>
            </a:r>
            <a:endParaRPr lang="pt-BR" altLang="en-US" sz="3600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08525"/>
          </a:xfrm>
        </p:spPr>
        <p:txBody>
          <a:bodyPr/>
          <a:lstStyle/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pt-BR" sz="2000" dirty="0">
                <a:solidFill>
                  <a:srgbClr val="FF0000"/>
                </a:solidFill>
                <a:ea typeface=""/>
              </a:rPr>
              <a:t>Complexo Original da EEFFTO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Setores administrativos 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Biblioteca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12 salas de aula, um auditório, três </a:t>
            </a:r>
            <a:r>
              <a:rPr lang="pt-BR" sz="2000" dirty="0" smtClean="0">
                <a:solidFill>
                  <a:prstClr val="black"/>
                </a:solidFill>
                <a:ea typeface=""/>
              </a:rPr>
              <a:t>mini auditórios</a:t>
            </a:r>
            <a:endParaRPr lang="pt-BR" sz="2000" dirty="0">
              <a:solidFill>
                <a:prstClr val="black"/>
              </a:solidFill>
              <a:ea typeface=""/>
            </a:endParaRP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 Ginásios para ginástica olímpica</a:t>
            </a:r>
            <a:r>
              <a:rPr lang="pt-BR" sz="2000" dirty="0" smtClean="0">
                <a:solidFill>
                  <a:prstClr val="black"/>
                </a:solidFill>
                <a:ea typeface=""/>
              </a:rPr>
              <a:t>, ginástica </a:t>
            </a:r>
            <a:r>
              <a:rPr lang="pt-BR" sz="2000" dirty="0">
                <a:solidFill>
                  <a:prstClr val="black"/>
                </a:solidFill>
                <a:ea typeface=""/>
              </a:rPr>
              <a:t>rítmica, judô e vestiários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Dois laboratórios de pesquisa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Um laboratório de computação para alunos da graduação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 smtClean="0">
                <a:solidFill>
                  <a:prstClr val="black"/>
                </a:solidFill>
                <a:ea typeface=""/>
              </a:rPr>
              <a:t>CENEX </a:t>
            </a:r>
            <a:endParaRPr lang="pt-BR" sz="2000" dirty="0">
              <a:solidFill>
                <a:prstClr val="black"/>
              </a:solidFill>
              <a:ea typeface=""/>
            </a:endParaRP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 smtClean="0">
                <a:solidFill>
                  <a:prstClr val="black"/>
                </a:solidFill>
                <a:ea typeface=""/>
              </a:rPr>
              <a:t>Cantina </a:t>
            </a:r>
            <a:endParaRPr lang="pt-BR" sz="2000" dirty="0">
              <a:solidFill>
                <a:prstClr val="black"/>
              </a:solidFill>
              <a:ea typeface=""/>
            </a:endParaRP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Setores administrativos dos Departamentos de Educação Física e de Esportes, dos Colegiados de graduação em Educação Física e de Pós-Graduação em Ciências do Esporte e Lazer e </a:t>
            </a:r>
          </a:p>
          <a:p>
            <a:pPr lvl="1" defTabSz="457200" eaLnBrk="1" fontAlgn="auto" hangingPunct="1">
              <a:spcAft>
                <a:spcPts val="0"/>
              </a:spcAft>
              <a:buFont typeface="Arial"/>
              <a:buChar char="–"/>
            </a:pPr>
            <a:r>
              <a:rPr lang="pt-BR" sz="2000" dirty="0">
                <a:solidFill>
                  <a:prstClr val="black"/>
                </a:solidFill>
                <a:ea typeface=""/>
              </a:rPr>
              <a:t>Gabinetes de professores</a:t>
            </a:r>
          </a:p>
        </p:txBody>
      </p:sp>
    </p:spTree>
    <p:extLst>
      <p:ext uri="{BB962C8B-B14F-4D97-AF65-F5344CB8AC3E}">
        <p14:creationId xmlns:p14="http://schemas.microsoft.com/office/powerpoint/2010/main" val="11890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a Administração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772816"/>
            <a:ext cx="8786874" cy="4752528"/>
          </a:xfrm>
        </p:spPr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Servidores técnico-administrativos - Capacitação e investimento em parceria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PRORH – Cursos Strictu e Lato senso;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Apoio gerencial para os setores que devem funcionar em 3 turnos. Exceções para órgão de atendimento ao público nos 3 turnos.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administrativa consolidada, com a criação do cargo de Superintendência Geral e os gerentes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Recursos Humanos, Administrativo e Resíduos;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média 200 mil por ano para manter a escola – Necessidades mensais e  Pregões;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- Problemas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32856"/>
            <a:ext cx="8858312" cy="4320480"/>
          </a:xfrm>
        </p:spPr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espaço para instalação de novos equipamentos de pesquisa.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espaço para os novos professores. Ampliação do Centro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Excelência Esportiva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verba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FINEP/PROINFRA (2007)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participação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EEFFTO nos projetos de adequação da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 dos laboratórios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prática clínica dos Cursos de Fisioterapia e Terapia Ocupacional,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prática clínica do discente, em ambiente real de atendimento terapêutico, propiciando assistência à comunidade.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EEFFTO para a UFMG</a:t>
            </a:r>
            <a:br>
              <a:rPr lang="pt-BR" sz="3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para o Esporte e o Lazer </a:t>
            </a:r>
            <a:endParaRPr lang="pt-B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348880"/>
            <a:ext cx="8858312" cy="4320480"/>
          </a:xfrm>
        </p:spPr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mil frequentemente passam pela UFMG/ 75 cursos de graduação.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Atualmente tudo é direcionado para o CEU – Comissão de trabalho definida na sexta feira envolve a PRAE, PROEX, Liga das Escolas, EEFFTO, CEU, CTE. – O que existe na UFMG como política?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é feita a gestão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espaços na UFMG?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Reconhecer o Esporte e o Lazer como um DIREITO constitucional. Criação de uma comissão para pensar e organizar uma política da UFMG e não de gestão.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75928" y="548680"/>
            <a:ext cx="8229600" cy="1440259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para a Saúde mental e Acessibilidade e Inclusão</a:t>
            </a:r>
            <a:endParaRPr lang="pt-B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32856"/>
            <a:ext cx="8858312" cy="4320480"/>
          </a:xfrm>
        </p:spPr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Rede de Saúde mental – NAI ( Núcleo de acessibilidade e inclusão – Coordenado pela Professora Adriana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aladão) – DTO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laboratórios de Clínicas poderão também ser um apoio ao NAI com a possível criação do “Escuta Acadêmica” que existe na faculdade de Medicina (NAPEM). Encaminhamentos vindos do DAST e PRAE para o NAI.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Projetar a EEFFTO na UFMG e no Brasil com as potências que ela tem nas áreas de Saúde, Reabilitação, Esportes, Lazer e Educação.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440259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</a:rPr>
              <a:t/>
            </a:r>
            <a:br>
              <a:rPr lang="pt-BR" dirty="0" smtClean="0">
                <a:solidFill>
                  <a:srgbClr val="008000"/>
                </a:solidFill>
              </a:rPr>
            </a:br>
            <a:r>
              <a:rPr lang="pt-BR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educacionais da EEFFTO para UFMG</a:t>
            </a:r>
            <a:endParaRPr lang="pt-B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32856"/>
            <a:ext cx="8715436" cy="4320480"/>
          </a:xfrm>
        </p:spPr>
        <p:txBody>
          <a:bodyPr/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do PRAE – Possibilidades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projetos apresentados diretamente por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estudantes e servidores Técnico-Administrativos</a:t>
            </a:r>
          </a:p>
          <a:p>
            <a:pPr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de 10% da verba orçamentária da EEFFTO voltado para projetos realizados em parcerias com a PRAE, na organização do Inter-UFMG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Contribuição da EEFFTO na formação transversal da UFMG, nas 5 possibilidades  oferecidas: Culturas e Movimentos em processos criativos, Direitos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humanos, Formação Transversal em Relações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Étnico-Raciais 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História da África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Cultura Afro-Brasileira, Formação transversal em divulgação científica e Saberes tradicionais.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440259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</a:rPr>
              <a:t/>
            </a:r>
            <a:br>
              <a:rPr lang="pt-BR" dirty="0" smtClean="0">
                <a:solidFill>
                  <a:srgbClr val="008000"/>
                </a:solidFill>
              </a:rPr>
            </a:br>
            <a:r>
              <a:rPr lang="pt-BR" b="1" dirty="0" smtClean="0">
                <a:solidFill>
                  <a:srgbClr val="008000"/>
                </a:solidFill>
              </a:rPr>
              <a:t>OBRIGADO</a:t>
            </a:r>
            <a:endParaRPr lang="pt-B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32856"/>
            <a:ext cx="8715436" cy="4320480"/>
          </a:xfrm>
        </p:spPr>
        <p:txBody>
          <a:bodyPr/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Convidamos a todos para participar deste encontro colocando suas questões.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Cordialmente</a:t>
            </a:r>
          </a:p>
          <a:p>
            <a:pPr marL="0" indent="0" algn="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Gustavo Côrtes e Lygia Paccini</a:t>
            </a:r>
          </a:p>
        </p:txBody>
      </p:sp>
    </p:spTree>
    <p:extLst>
      <p:ext uri="{BB962C8B-B14F-4D97-AF65-F5344CB8AC3E}">
        <p14:creationId xmlns:p14="http://schemas.microsoft.com/office/powerpoint/2010/main" val="24794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000090"/>
                </a:solidFill>
              </a:rPr>
              <a:t>CENESP</a:t>
            </a:r>
          </a:p>
          <a:p>
            <a:pPr lvl="1"/>
            <a:r>
              <a:rPr lang="pt-BR" dirty="0" smtClean="0"/>
              <a:t>Oito laboratórios de pesquisa, </a:t>
            </a:r>
          </a:p>
          <a:p>
            <a:pPr lvl="1"/>
            <a:r>
              <a:rPr lang="pt-BR" dirty="0" smtClean="0"/>
              <a:t>Uma clínica para atendimento de reabilitação</a:t>
            </a:r>
          </a:p>
          <a:p>
            <a:pPr lvl="1"/>
            <a:r>
              <a:rPr lang="pt-BR" dirty="0" smtClean="0"/>
              <a:t> Salas de professores </a:t>
            </a:r>
          </a:p>
          <a:p>
            <a:pPr lvl="1"/>
            <a:r>
              <a:rPr lang="pt-BR" dirty="0" smtClean="0"/>
              <a:t>setores administrativos</a:t>
            </a:r>
          </a:p>
          <a:p>
            <a:pPr lvl="1"/>
            <a:endParaRPr lang="pt-BR" dirty="0" smtClean="0"/>
          </a:p>
          <a:p>
            <a:r>
              <a:rPr lang="pt-BR" dirty="0" smtClean="0">
                <a:solidFill>
                  <a:srgbClr val="000090"/>
                </a:solidFill>
              </a:rPr>
              <a:t>CEMEF – Órgão complementar (proposta)</a:t>
            </a:r>
          </a:p>
        </p:txBody>
      </p:sp>
    </p:spTree>
    <p:extLst>
      <p:ext uri="{BB962C8B-B14F-4D97-AF65-F5344CB8AC3E}">
        <p14:creationId xmlns:p14="http://schemas.microsoft.com/office/powerpoint/2010/main" val="4214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786874" cy="1143000"/>
          </a:xfrm>
        </p:spPr>
        <p:txBody>
          <a:bodyPr/>
          <a:lstStyle/>
          <a:p>
            <a:pPr eaLnBrk="1" hangingPunct="1"/>
            <a:r>
              <a:rPr lang="pt-BR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CTE- Centro de Treinamento Esportivo</a:t>
            </a:r>
            <a:endParaRPr lang="pt-BR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44" y="1447800"/>
            <a:ext cx="4200556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 smtClean="0">
              <a:solidFill>
                <a:srgbClr val="000090"/>
              </a:solidFill>
            </a:endParaRP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Pista Certificada para Corridas e Eventos de Atletismo 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Piscina Olímpica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Ciências Aplicadas ao Esporte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Setores administrativos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Ginásio Poliesportivo (Proposta)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24944"/>
            <a:ext cx="4166179" cy="22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CTE </a:t>
            </a:r>
            <a:endParaRPr lang="pt-BR" altLang="en-US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772816"/>
            <a:ext cx="8229600" cy="33881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88" y="5160959"/>
            <a:ext cx="6418520" cy="16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2E7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Externa</a:t>
            </a:r>
            <a:endParaRPr lang="pt-BR" altLang="en-US" dirty="0">
              <a:solidFill>
                <a:srgbClr val="2E7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62175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Externa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piscina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Quadras poliesportivas (1 coberta e 6 sem cobertura)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ginásio de lutas 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Sala de aula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Laboratórios </a:t>
            </a:r>
          </a:p>
          <a:p>
            <a:r>
              <a:rPr lang="pt-BR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 Construída de 14.956 m2</a:t>
            </a:r>
            <a:endParaRPr lang="pt-BR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Escola em Números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62175"/>
            <a:ext cx="8229600" cy="4525963"/>
          </a:xfrm>
        </p:spPr>
        <p:txBody>
          <a:bodyPr/>
          <a:lstStyle/>
          <a:p>
            <a:pPr algn="ctr">
              <a:spcAft>
                <a:spcPts val="1800"/>
              </a:spcAft>
              <a:buNone/>
            </a:pPr>
            <a:r>
              <a:rPr lang="pt-BR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de Graduação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Física (Bacharelado e Licenciatura) = 554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Fisioterapia (Bacharelado) = 310 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Terapia Ocupacional (Bacharelado) = 305</a:t>
            </a:r>
          </a:p>
          <a:p>
            <a:pPr>
              <a:spcAft>
                <a:spcPts val="1800"/>
              </a:spcAft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1.169 alunos</a:t>
            </a:r>
          </a:p>
          <a:p>
            <a:pPr algn="ctr">
              <a:spcAft>
                <a:spcPts val="1800"/>
              </a:spcAft>
              <a:buNone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os melhores cursos do Brasil no Ranking Folha e no Guia dos Estudantes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Escola em Números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211041"/>
          </a:xfrm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pt-PT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 Graduação (Lato </a:t>
            </a:r>
            <a:r>
              <a:rPr lang="pt-PT" sz="28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Sensu</a:t>
            </a:r>
            <a:r>
              <a:rPr lang="pt-PT" sz="28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  <a:buNone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Física (Especialização) = 30</a:t>
            </a:r>
          </a:p>
          <a:p>
            <a:pPr>
              <a:spcAft>
                <a:spcPts val="1200"/>
              </a:spcAft>
              <a:buNone/>
            </a:pPr>
            <a:r>
              <a:rPr lang="pt-P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Esportes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(Especialização) = 90</a:t>
            </a:r>
          </a:p>
          <a:p>
            <a:pPr>
              <a:spcAft>
                <a:spcPts val="1200"/>
              </a:spcAft>
              <a:buNone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Fisioterapia (Especialização) = 90 </a:t>
            </a:r>
          </a:p>
          <a:p>
            <a:pPr>
              <a:spcAft>
                <a:spcPts val="1200"/>
              </a:spcAft>
              <a:buNone/>
            </a:pPr>
            <a:r>
              <a:rPr lang="pt-P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210 alunos</a:t>
            </a:r>
            <a:endParaRPr lang="pt-PT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Escola em Números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pt-BR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 Graduação (Stricto Sensu)</a:t>
            </a: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Ciências do Esporte (M e D) = 95</a:t>
            </a: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2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5 CAPES</a:t>
            </a:r>
            <a:endParaRPr lang="pt-BR" sz="2200" dirty="0" smtClean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Ciências da Reabilitação (M e D) = 105</a:t>
            </a: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2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6 CAPES</a:t>
            </a:r>
            <a:endParaRPr lang="pt-BR" sz="2200" dirty="0" smtClean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em Lazer (M) = 30 </a:t>
            </a: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2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5 CAPES</a:t>
            </a:r>
          </a:p>
          <a:p>
            <a:pPr marL="23490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Física Escolar (MP) =  A ser implantado em agosto.</a:t>
            </a:r>
          </a:p>
          <a:p>
            <a:pPr>
              <a:spcAft>
                <a:spcPts val="1200"/>
              </a:spcAft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200 alunos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1442</Words>
  <Application>Microsoft Office PowerPoint</Application>
  <PresentationFormat>Apresentação na tela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1_PPT</vt:lpstr>
      <vt:lpstr>2_PPT</vt:lpstr>
      <vt:lpstr>Escola de Educação Física, Fisioterapia e Terapia Ocupacional</vt:lpstr>
      <vt:lpstr>Infraestrutura atual </vt:lpstr>
      <vt:lpstr>Apresentação do PowerPoint</vt:lpstr>
      <vt:lpstr>CTE- Centro de Treinamento Esportivo</vt:lpstr>
      <vt:lpstr>CTE </vt:lpstr>
      <vt:lpstr>Infraestrutura Externa</vt:lpstr>
      <vt:lpstr>A Escola em Números</vt:lpstr>
      <vt:lpstr>A Escola em Números</vt:lpstr>
      <vt:lpstr>A Escola em Números</vt:lpstr>
      <vt:lpstr>A Escola em Números</vt:lpstr>
      <vt:lpstr>Quem somos nós</vt:lpstr>
      <vt:lpstr>Trajetórias</vt:lpstr>
      <vt:lpstr>Estrutura Administrativa da EEFFTO</vt:lpstr>
      <vt:lpstr>Sobre a EEFFTO</vt:lpstr>
      <vt:lpstr>Sobre o Papel da EEFFTO</vt:lpstr>
      <vt:lpstr>Desafios</vt:lpstr>
      <vt:lpstr>Desafios – Graduação e Pós-Graduação</vt:lpstr>
      <vt:lpstr>Desafios - Extensão</vt:lpstr>
      <vt:lpstr>Desafios no NAPq</vt:lpstr>
      <vt:lpstr>Desafios para a Administração</vt:lpstr>
      <vt:lpstr>Infraestrutura - Problemas</vt:lpstr>
      <vt:lpstr>EEFFTO para a UFMG Política para o Esporte e o Lazer </vt:lpstr>
      <vt:lpstr> Política para a Saúde mental e Acessibilidade e Inclusão</vt:lpstr>
      <vt:lpstr> Política educacionais da EEFFTO para UFMG</vt:lpstr>
      <vt:lpstr> OBRIGADO</vt:lpstr>
    </vt:vector>
  </TitlesOfParts>
  <Company>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 Fonseca</dc:creator>
  <cp:lastModifiedBy>DEF</cp:lastModifiedBy>
  <cp:revision>55</cp:revision>
  <dcterms:created xsi:type="dcterms:W3CDTF">2011-08-09T11:19:33Z</dcterms:created>
  <dcterms:modified xsi:type="dcterms:W3CDTF">2017-06-13T12:23:53Z</dcterms:modified>
</cp:coreProperties>
</file>